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2" r:id="rId3"/>
    <p:sldId id="300" r:id="rId4"/>
    <p:sldId id="312" r:id="rId5"/>
    <p:sldId id="301" r:id="rId6"/>
    <p:sldId id="269" r:id="rId7"/>
    <p:sldId id="298" r:id="rId8"/>
    <p:sldId id="276" r:id="rId9"/>
    <p:sldId id="262" r:id="rId10"/>
    <p:sldId id="313" r:id="rId11"/>
    <p:sldId id="261" r:id="rId12"/>
    <p:sldId id="265" r:id="rId13"/>
    <p:sldId id="297" r:id="rId14"/>
    <p:sldId id="266" r:id="rId15"/>
    <p:sldId id="267" r:id="rId16"/>
    <p:sldId id="268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77" r:id="rId27"/>
    <p:sldId id="259" r:id="rId28"/>
    <p:sldId id="286" r:id="rId29"/>
    <p:sldId id="260" r:id="rId30"/>
    <p:sldId id="282" r:id="rId31"/>
    <p:sldId id="283" r:id="rId32"/>
    <p:sldId id="284" r:id="rId33"/>
    <p:sldId id="285" r:id="rId34"/>
    <p:sldId id="281" r:id="rId3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3202" autoAdjust="0"/>
  </p:normalViewPr>
  <p:slideViewPr>
    <p:cSldViewPr>
      <p:cViewPr varScale="1">
        <p:scale>
          <a:sx n="59" d="100"/>
          <a:sy n="59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D65CFE-07BB-442A-A288-B25643BCC227}" type="datetimeFigureOut">
              <a:rPr lang="nb-NO" smtClean="0"/>
              <a:t>13.06.2017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CB8F80-0935-40BA-8788-C62BEBA4A7EA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324544" y="1982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FRAMTIDAS LÆRINGSMILJØ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KOLLEKTIVT </a:t>
            </a:r>
            <a:r>
              <a:rPr lang="nb-NO" dirty="0" smtClean="0"/>
              <a:t>PROFESJONELT LÆRINGSFELLESSKAP</a:t>
            </a:r>
            <a:endParaRPr lang="nb-NO" dirty="0"/>
          </a:p>
          <a:p>
            <a:r>
              <a:rPr lang="nb-NO" dirty="0" smtClean="0"/>
              <a:t>EVIDENSBASERT UNDERVISNING – LÆRERE SOM FORSKER I EGEN PRAKSIS.</a:t>
            </a:r>
          </a:p>
          <a:p>
            <a:r>
              <a:rPr lang="nb-NO" dirty="0" smtClean="0"/>
              <a:t>INDIVIDUALISERT- TILPASSA OPPLÆRING</a:t>
            </a:r>
          </a:p>
          <a:p>
            <a:r>
              <a:rPr lang="nb-NO" dirty="0" smtClean="0"/>
              <a:t>TEKNOLOGI</a:t>
            </a:r>
          </a:p>
          <a:p>
            <a:pPr lvl="1"/>
            <a:r>
              <a:rPr lang="nb-NO" dirty="0" smtClean="0"/>
              <a:t>DELING</a:t>
            </a:r>
          </a:p>
          <a:p>
            <a:pPr lvl="1"/>
            <a:r>
              <a:rPr lang="nb-NO" dirty="0" smtClean="0"/>
              <a:t>INTERAKTIVT</a:t>
            </a:r>
          </a:p>
          <a:p>
            <a:pPr lvl="1"/>
            <a:r>
              <a:rPr lang="nb-NO" dirty="0" smtClean="0"/>
              <a:t>LÆREMIDDEL</a:t>
            </a:r>
          </a:p>
          <a:p>
            <a:r>
              <a:rPr lang="nb-NO" dirty="0" smtClean="0"/>
              <a:t>NYE VURDERINGSFORMER OG NY VURDERINGSPRAKSIS.</a:t>
            </a:r>
          </a:p>
          <a:p>
            <a:r>
              <a:rPr lang="nb-NO" dirty="0" smtClean="0"/>
              <a:t>UBEGRENSA DIFFERENSIERINGMULIGHETER</a:t>
            </a:r>
          </a:p>
          <a:p>
            <a:r>
              <a:rPr lang="nb-NO" dirty="0" smtClean="0"/>
              <a:t>DEN SELVREGULERTE ELEV- DET MYNDIGGJORTE BARNET</a:t>
            </a:r>
          </a:p>
          <a:p>
            <a:r>
              <a:rPr lang="nb-NO" dirty="0" smtClean="0"/>
              <a:t>«RICH QUESTIONS AND BIG IDEAS»</a:t>
            </a:r>
          </a:p>
          <a:p>
            <a:r>
              <a:rPr lang="nb-NO" dirty="0" smtClean="0"/>
              <a:t>LÆRINGSSLØYFA</a:t>
            </a:r>
          </a:p>
          <a:p>
            <a:r>
              <a:rPr lang="nb-NO" dirty="0" smtClean="0"/>
              <a:t>SPRÅKLØYPER- SYSTEMATISK ARBEID MED LESING OG SKRIVING</a:t>
            </a:r>
          </a:p>
          <a:p>
            <a:r>
              <a:rPr lang="nb-NO" dirty="0" smtClean="0"/>
              <a:t>«FLIPPED CLASSROOM»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58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-15397"/>
            <a:ext cx="8229600" cy="564077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nb-NO" dirty="0" smtClean="0"/>
              <a:t>Vedtak i KS juni 2016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1067957"/>
              </p:ext>
            </p:extLst>
          </p:nvPr>
        </p:nvGraphicFramePr>
        <p:xfrm>
          <a:off x="323528" y="764704"/>
          <a:ext cx="8208912" cy="6272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8912"/>
              </a:tblGrid>
              <a:tr h="5904656">
                <a:tc>
                  <a:txBody>
                    <a:bodyPr/>
                    <a:lstStyle/>
                    <a:p>
                      <a:pPr marL="342900" marR="47625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tabLst>
                          <a:tab pos="381000" algn="l"/>
                        </a:tabLst>
                      </a:pPr>
                      <a:r>
                        <a:rPr lang="nb-NO" sz="1800" dirty="0">
                          <a:effectLst/>
                        </a:rPr>
                        <a:t>Skolene i Skiptvet fortsetter med samme organisering som i dag med </a:t>
                      </a:r>
                      <a:r>
                        <a:rPr lang="nb-NO" sz="1800" dirty="0" smtClean="0">
                          <a:effectLst/>
                        </a:rPr>
                        <a:t>1-4.</a:t>
                      </a:r>
                    </a:p>
                    <a:p>
                      <a:pPr marL="342900" marR="47625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tabLst>
                          <a:tab pos="381000" algn="l"/>
                        </a:tabLst>
                      </a:pPr>
                      <a:r>
                        <a:rPr lang="nb-NO" sz="1800" dirty="0" smtClean="0">
                          <a:effectLst/>
                        </a:rPr>
                        <a:t>trinn</a:t>
                      </a:r>
                      <a:r>
                        <a:rPr lang="nb-NO" sz="1800" baseline="0" dirty="0" smtClean="0">
                          <a:effectLst/>
                        </a:rPr>
                        <a:t> p</a:t>
                      </a:r>
                      <a:r>
                        <a:rPr lang="nb-NO" sz="1800" dirty="0" smtClean="0">
                          <a:effectLst/>
                        </a:rPr>
                        <a:t>å Vestgård </a:t>
                      </a:r>
                      <a:r>
                        <a:rPr lang="nb-NO" sz="1800" dirty="0">
                          <a:effectLst/>
                        </a:rPr>
                        <a:t>og 5-10. trinn på Kirkelund.</a:t>
                      </a:r>
                    </a:p>
                    <a:p>
                      <a:pPr marL="342900" marR="47625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tabLst>
                          <a:tab pos="381000" algn="l"/>
                        </a:tabLst>
                      </a:pPr>
                      <a:r>
                        <a:rPr lang="nb-NO" sz="1800" dirty="0">
                          <a:effectLst/>
                        </a:rPr>
                        <a:t>Det bygges en </a:t>
                      </a:r>
                      <a:r>
                        <a:rPr lang="nb-NO" sz="1800" dirty="0" err="1">
                          <a:effectLst/>
                        </a:rPr>
                        <a:t>klasseromsavdeling</a:t>
                      </a:r>
                      <a:r>
                        <a:rPr lang="nb-NO" sz="1800" dirty="0">
                          <a:effectLst/>
                        </a:rPr>
                        <a:t> på Kirkelund der </a:t>
                      </a:r>
                      <a:r>
                        <a:rPr lang="nb-NO" sz="1800" dirty="0" smtClean="0">
                          <a:effectLst/>
                        </a:rPr>
                        <a:t>Flatskolen </a:t>
                      </a:r>
                      <a:r>
                        <a:rPr lang="nb-NO" sz="1800" dirty="0">
                          <a:effectLst/>
                        </a:rPr>
                        <a:t>ligger i dag.</a:t>
                      </a:r>
                    </a:p>
                    <a:p>
                      <a:pPr marL="342900" marR="47625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tabLst>
                          <a:tab pos="381000" algn="l"/>
                        </a:tabLst>
                      </a:pPr>
                      <a:r>
                        <a:rPr lang="nb-NO" sz="1800" dirty="0">
                          <a:effectLst/>
                        </a:rPr>
                        <a:t>Det bygges arbeidsrom for lærere og møterom på Vestgård skole.</a:t>
                      </a:r>
                    </a:p>
                    <a:p>
                      <a:pPr marL="342900" marR="47625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tabLst>
                          <a:tab pos="381000" algn="l"/>
                        </a:tabLst>
                      </a:pPr>
                      <a:r>
                        <a:rPr lang="nb-NO" sz="1800" dirty="0">
                          <a:effectLst/>
                        </a:rPr>
                        <a:t>Det bygges varmesentral på Kirkelund.</a:t>
                      </a:r>
                    </a:p>
                    <a:p>
                      <a:pPr marL="342900" marR="47625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tabLst>
                          <a:tab pos="381000" algn="l"/>
                        </a:tabLst>
                      </a:pPr>
                      <a:r>
                        <a:rPr lang="nb-NO" sz="1800" dirty="0">
                          <a:effectLst/>
                        </a:rPr>
                        <a:t>Forventa kostnader på prosjektet er:</a:t>
                      </a:r>
                    </a:p>
                    <a:p>
                      <a:pPr marL="742950" marR="95250" lvl="1" indent="-28575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Font typeface="Arial"/>
                        <a:buChar char="·"/>
                        <a:tabLst>
                          <a:tab pos="1000125" algn="l"/>
                        </a:tabLst>
                      </a:pPr>
                      <a:r>
                        <a:rPr lang="nb-NO" sz="1800" dirty="0" err="1">
                          <a:effectLst/>
                        </a:rPr>
                        <a:t>Riving</a:t>
                      </a:r>
                      <a:r>
                        <a:rPr lang="nb-NO" sz="1800" dirty="0">
                          <a:effectLst/>
                        </a:rPr>
                        <a:t> og nybygg på Kirkelund  </a:t>
                      </a:r>
                      <a:r>
                        <a:rPr lang="nb-NO" sz="1800" dirty="0" smtClean="0">
                          <a:effectLst/>
                        </a:rPr>
                        <a:t>      42,5 </a:t>
                      </a:r>
                      <a:r>
                        <a:rPr lang="nb-NO" sz="1800" dirty="0" err="1">
                          <a:effectLst/>
                        </a:rPr>
                        <a:t>mill</a:t>
                      </a:r>
                      <a:r>
                        <a:rPr lang="nb-NO" sz="1800" dirty="0">
                          <a:effectLst/>
                        </a:rPr>
                        <a:t> kr</a:t>
                      </a:r>
                    </a:p>
                    <a:p>
                      <a:pPr marL="742950" marR="95250" lvl="1" indent="-28575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Font typeface="Arial"/>
                        <a:buChar char="·"/>
                        <a:tabLst>
                          <a:tab pos="1000125" algn="l"/>
                        </a:tabLst>
                      </a:pPr>
                      <a:r>
                        <a:rPr lang="nb-NO" sz="1800" dirty="0">
                          <a:effectLst/>
                        </a:rPr>
                        <a:t>Tilbygg Vestgård                             </a:t>
                      </a:r>
                      <a:r>
                        <a:rPr lang="nb-NO" sz="1800" dirty="0" smtClean="0">
                          <a:effectLst/>
                        </a:rPr>
                        <a:t> 6,0 </a:t>
                      </a:r>
                      <a:r>
                        <a:rPr lang="nb-NO" sz="1800" dirty="0" err="1">
                          <a:effectLst/>
                        </a:rPr>
                        <a:t>mill</a:t>
                      </a:r>
                      <a:r>
                        <a:rPr lang="nb-NO" sz="1800" dirty="0">
                          <a:effectLst/>
                        </a:rPr>
                        <a:t> kr</a:t>
                      </a:r>
                    </a:p>
                    <a:p>
                      <a:pPr marL="742950" marR="95250" lvl="1" indent="-28575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Font typeface="Arial"/>
                        <a:buChar char="·"/>
                        <a:tabLst>
                          <a:tab pos="1000125" algn="l"/>
                        </a:tabLst>
                      </a:pPr>
                      <a:r>
                        <a:rPr lang="nb-NO" sz="1800" u="sng" dirty="0">
                          <a:effectLst/>
                        </a:rPr>
                        <a:t>Totalt                                            </a:t>
                      </a:r>
                      <a:r>
                        <a:rPr lang="nb-NO" sz="1800" u="sng" dirty="0" smtClean="0">
                          <a:effectLst/>
                        </a:rPr>
                        <a:t>48,5 </a:t>
                      </a:r>
                      <a:r>
                        <a:rPr lang="nb-NO" sz="1800" u="sng" dirty="0" err="1">
                          <a:effectLst/>
                        </a:rPr>
                        <a:t>mill</a:t>
                      </a:r>
                      <a:r>
                        <a:rPr lang="nb-NO" sz="1800" u="sng" dirty="0">
                          <a:effectLst/>
                        </a:rPr>
                        <a:t> kr</a:t>
                      </a:r>
                      <a:endParaRPr lang="nb-NO" sz="1800" dirty="0">
                        <a:effectLst/>
                      </a:endParaRPr>
                    </a:p>
                    <a:p>
                      <a:pPr marL="742950" marR="95250" lvl="1" indent="-285750" algn="l">
                        <a:lnSpc>
                          <a:spcPct val="115000"/>
                        </a:lnSpc>
                        <a:spcAft>
                          <a:spcPts val="375"/>
                        </a:spcAft>
                        <a:buFont typeface="Arial"/>
                        <a:buChar char="·"/>
                        <a:tabLst>
                          <a:tab pos="1000125" algn="l"/>
                        </a:tabLst>
                      </a:pPr>
                      <a:r>
                        <a:rPr lang="nb-NO" sz="1800" dirty="0">
                          <a:effectLst/>
                        </a:rPr>
                        <a:t>Varmesentral er anslått til            5,0 </a:t>
                      </a:r>
                      <a:r>
                        <a:rPr lang="nb-NO" sz="1800" dirty="0" err="1">
                          <a:effectLst/>
                        </a:rPr>
                        <a:t>mill</a:t>
                      </a:r>
                      <a:r>
                        <a:rPr lang="nb-NO" sz="1800" dirty="0">
                          <a:effectLst/>
                        </a:rPr>
                        <a:t> kr</a:t>
                      </a:r>
                    </a:p>
                    <a:p>
                      <a:pPr marL="342900" marR="47625" lvl="0" indent="-342900" algn="l">
                        <a:lnSpc>
                          <a:spcPct val="115000"/>
                        </a:lnSpc>
                        <a:spcAft>
                          <a:spcPts val="375"/>
                        </a:spcAft>
                        <a:tabLst>
                          <a:tab pos="381000" algn="l"/>
                        </a:tabLst>
                      </a:pPr>
                      <a:r>
                        <a:rPr lang="nb-NO" sz="1800" dirty="0">
                          <a:effectLst/>
                        </a:rPr>
                        <a:t>Utbyggingen starter i 2017 og avsluttes i 2018.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nb-NO" sz="1800" dirty="0">
                          <a:effectLst/>
                        </a:rPr>
                        <a:t>Samarbeidet og kontakten mellom skolene styrkes i henhold til </a:t>
                      </a:r>
                      <a:r>
                        <a:rPr lang="nb-NO" sz="1800" dirty="0" smtClean="0">
                          <a:effectLst/>
                        </a:rPr>
                        <a:t>virksomhetsplanen. Tidligere </a:t>
                      </a:r>
                      <a:r>
                        <a:rPr lang="nb-NO" sz="1800" dirty="0">
                          <a:effectLst/>
                        </a:rPr>
                        <a:t>nedsatt arbeidsgruppe og referansegruppe gis mandat til å utrede muligheter for </a:t>
                      </a:r>
                      <a:r>
                        <a:rPr lang="nb-NO" sz="1900" b="1" baseline="0" dirty="0">
                          <a:effectLst/>
                        </a:rPr>
                        <a:t>oppgradering av gymfasiliteter og uteområder/lekeområder på Kirkelund skole. </a:t>
                      </a:r>
                      <a:r>
                        <a:rPr lang="nb-NO" sz="1800" dirty="0">
                          <a:effectLst/>
                        </a:rPr>
                        <a:t>Det bør sees på flere muligheter som </a:t>
                      </a:r>
                      <a:r>
                        <a:rPr lang="nb-NO" sz="1800" dirty="0" err="1" smtClean="0">
                          <a:effectLst/>
                        </a:rPr>
                        <a:t>f.eks</a:t>
                      </a:r>
                      <a:r>
                        <a:rPr lang="nb-NO" sz="1800" dirty="0" smtClean="0">
                          <a:effectLst/>
                        </a:rPr>
                        <a:t> </a:t>
                      </a:r>
                      <a:r>
                        <a:rPr lang="nb-NO" sz="1800" dirty="0">
                          <a:effectLst/>
                        </a:rPr>
                        <a:t>renovering av nåværende anlegg, bygging av ny idrettshall/flerbrukshall med tilhørende garderober, samt mulighet for bygging av ny idrettshall/flerbrukshall i tilknytning til dagens idrettshall.</a:t>
                      </a:r>
                      <a:endParaRPr lang="nb-N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2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nb-NO" dirty="0" smtClean="0"/>
              <a:t>Skoleutbygginga Skiptvet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84976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Oppdraget :</a:t>
            </a:r>
          </a:p>
          <a:p>
            <a:pPr lvl="1"/>
            <a:r>
              <a:rPr lang="nb-NO" dirty="0" smtClean="0"/>
              <a:t>Flatskolen   (</a:t>
            </a:r>
            <a:r>
              <a:rPr lang="nb-NO" dirty="0" err="1" smtClean="0"/>
              <a:t>øk.plan</a:t>
            </a:r>
            <a:r>
              <a:rPr lang="nb-NO" dirty="0" smtClean="0"/>
              <a:t>, KS-juni 2016)</a:t>
            </a:r>
          </a:p>
          <a:p>
            <a:pPr lvl="1"/>
            <a:r>
              <a:rPr lang="nb-NO" dirty="0" smtClean="0"/>
              <a:t>Varmesentral Kirkelund/Sollia (</a:t>
            </a:r>
            <a:r>
              <a:rPr lang="nb-NO" dirty="0" err="1" smtClean="0"/>
              <a:t>øk.plan</a:t>
            </a:r>
            <a:r>
              <a:rPr lang="nb-NO" dirty="0" smtClean="0"/>
              <a:t>, KS- juni 2016)</a:t>
            </a:r>
          </a:p>
          <a:p>
            <a:pPr lvl="1"/>
            <a:r>
              <a:rPr lang="nb-NO" dirty="0" smtClean="0"/>
              <a:t>Arbeidsrom/møterom Vestgård skole ( KS juni 2016)</a:t>
            </a:r>
          </a:p>
          <a:p>
            <a:pPr lvl="1"/>
            <a:r>
              <a:rPr lang="nb-NO" dirty="0" smtClean="0"/>
              <a:t>Uteområdet Kirkelund skole (KS juni 2016)</a:t>
            </a:r>
          </a:p>
          <a:p>
            <a:pPr lvl="1"/>
            <a:r>
              <a:rPr lang="nb-NO" dirty="0" smtClean="0"/>
              <a:t>Renovering av gymanlegg evt. ny idrettshall(KS juni 2016)</a:t>
            </a:r>
          </a:p>
          <a:p>
            <a:pPr lvl="1"/>
            <a:r>
              <a:rPr lang="nb-NO" dirty="0" smtClean="0"/>
              <a:t>Trafikkavvikling, parkering, «Kiss and ride»  mm. Kirkelund i </a:t>
            </a:r>
            <a:r>
              <a:rPr lang="nb-NO" dirty="0" err="1" smtClean="0"/>
              <a:t>hht</a:t>
            </a:r>
            <a:r>
              <a:rPr lang="nb-NO" dirty="0" smtClean="0"/>
              <a:t>. trafikksikkerhetsplanen 2013-19 (HU-O)</a:t>
            </a:r>
          </a:p>
          <a:p>
            <a:pPr lvl="1"/>
            <a:r>
              <a:rPr lang="nb-NO" dirty="0" smtClean="0"/>
              <a:t>Trafikkavvikling i </a:t>
            </a:r>
            <a:r>
              <a:rPr lang="nb-NO" dirty="0" err="1" smtClean="0"/>
              <a:t>hht</a:t>
            </a:r>
            <a:r>
              <a:rPr lang="nb-NO" dirty="0" smtClean="0"/>
              <a:t>. trafikksikkerhetsplan 2013-19 Vestgård (HU-O)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07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nb-NO" sz="3600" dirty="0" smtClean="0"/>
              <a:t>Status utbyggingsprosjekt på skolene i Skiptvet.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043608" y="1249083"/>
            <a:ext cx="7643192" cy="5616624"/>
          </a:xfrm>
        </p:spPr>
        <p:txBody>
          <a:bodyPr>
            <a:normAutofit/>
          </a:bodyPr>
          <a:lstStyle/>
          <a:p>
            <a:r>
              <a:rPr lang="nb-NO" sz="2600" dirty="0" smtClean="0"/>
              <a:t>Arkitektfirma – Østre Linje, Askim. </a:t>
            </a:r>
          </a:p>
          <a:p>
            <a:r>
              <a:rPr lang="nb-NO" sz="2600" dirty="0" smtClean="0"/>
              <a:t>Første møte med arkitekter onsdag </a:t>
            </a:r>
            <a:r>
              <a:rPr lang="nb-NO" sz="2600" dirty="0"/>
              <a:t>29.mars. </a:t>
            </a:r>
            <a:endParaRPr lang="nb-NO" sz="2600" dirty="0" smtClean="0"/>
          </a:p>
          <a:p>
            <a:r>
              <a:rPr lang="nb-NO" sz="2600" dirty="0" smtClean="0"/>
              <a:t>Tre </a:t>
            </a:r>
            <a:r>
              <a:rPr lang="nb-NO" sz="2600" dirty="0"/>
              <a:t>delprosjekt</a:t>
            </a:r>
          </a:p>
          <a:p>
            <a:pPr lvl="2"/>
            <a:r>
              <a:rPr lang="nb-NO" dirty="0"/>
              <a:t>Delprosjekt.1. Kirkelund skole/Flatskolen. Uteområde, parkering </a:t>
            </a:r>
            <a:r>
              <a:rPr lang="nb-NO" dirty="0" smtClean="0"/>
              <a:t>og</a:t>
            </a:r>
          </a:p>
          <a:p>
            <a:pPr marL="640080" lvl="2" indent="0">
              <a:buNone/>
            </a:pPr>
            <a:r>
              <a:rPr lang="nb-NO" dirty="0"/>
              <a:t> </a:t>
            </a:r>
            <a:r>
              <a:rPr lang="nb-NO" dirty="0" smtClean="0"/>
              <a:t>  trafikkavvikling </a:t>
            </a:r>
            <a:r>
              <a:rPr lang="nb-NO" dirty="0"/>
              <a:t>Kirkelund </a:t>
            </a:r>
            <a:r>
              <a:rPr lang="nb-NO" dirty="0" smtClean="0"/>
              <a:t>skole.                                                            </a:t>
            </a:r>
            <a:endParaRPr lang="nb-NO" dirty="0"/>
          </a:p>
          <a:p>
            <a:pPr lvl="2"/>
            <a:r>
              <a:rPr lang="nb-NO" dirty="0"/>
              <a:t>Delprosjekt 2. Vestgård skole/Trafikkavvikling Vestgård skole.                                                           </a:t>
            </a:r>
          </a:p>
          <a:p>
            <a:pPr lvl="2"/>
            <a:r>
              <a:rPr lang="nb-NO" dirty="0"/>
              <a:t>Delprosjekt 3. Varmesentral Kirkelund/Sollia</a:t>
            </a:r>
            <a:r>
              <a:rPr lang="nb-NO" dirty="0" smtClean="0"/>
              <a:t>.</a:t>
            </a:r>
            <a:endParaRPr lang="nb-NO" sz="2600" dirty="0" smtClean="0"/>
          </a:p>
        </p:txBody>
      </p:sp>
    </p:spTree>
    <p:extLst>
      <p:ext uri="{BB962C8B-B14F-4D97-AF65-F5344CB8AC3E}">
        <p14:creationId xmlns:p14="http://schemas.microsoft.com/office/powerpoint/2010/main" val="41183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Framdrift : </a:t>
            </a:r>
            <a:br>
              <a:rPr lang="nb-NO" b="1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79512" y="1340768"/>
            <a:ext cx="8507288" cy="489654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Åpen prosess:</a:t>
            </a:r>
          </a:p>
          <a:p>
            <a:r>
              <a:rPr lang="nb-NO" dirty="0" smtClean="0"/>
              <a:t>Ukentlige </a:t>
            </a:r>
            <a:r>
              <a:rPr lang="nb-NO" dirty="0"/>
              <a:t>møter i arbeidsgruppa. </a:t>
            </a:r>
          </a:p>
          <a:p>
            <a:r>
              <a:rPr lang="nb-NO" dirty="0"/>
              <a:t>Referansegruppa samles ved behov. Siste  møte var </a:t>
            </a:r>
            <a:r>
              <a:rPr lang="nb-NO" dirty="0" smtClean="0"/>
              <a:t>6.juni.</a:t>
            </a:r>
            <a:endParaRPr lang="nb-NO" dirty="0"/>
          </a:p>
          <a:p>
            <a:r>
              <a:rPr lang="nb-NO" dirty="0"/>
              <a:t>Første presentasjon fra arkitektene 19. </a:t>
            </a:r>
            <a:r>
              <a:rPr lang="nb-NO" dirty="0" smtClean="0"/>
              <a:t>april</a:t>
            </a:r>
          </a:p>
          <a:p>
            <a:r>
              <a:rPr lang="nb-NO" dirty="0" smtClean="0"/>
              <a:t>Engasjert prosjektingeniør fra 06.06. i påvente av nyansatt i PLT.</a:t>
            </a:r>
            <a:endParaRPr lang="nb-NO" dirty="0"/>
          </a:p>
          <a:p>
            <a:r>
              <a:rPr lang="nb-NO" dirty="0"/>
              <a:t>Skisseprosjekt legges fram 6.juni</a:t>
            </a:r>
          </a:p>
          <a:p>
            <a:r>
              <a:rPr lang="nb-NO" dirty="0"/>
              <a:t>Orientering på møtene i HU-O, formannskap og kommunestyre.</a:t>
            </a:r>
          </a:p>
          <a:p>
            <a:r>
              <a:rPr lang="nb-NO" dirty="0"/>
              <a:t>Ferdig forprosjekt 5.sept. </a:t>
            </a:r>
          </a:p>
          <a:p>
            <a:r>
              <a:rPr lang="nb-NO" dirty="0"/>
              <a:t>Mulig politisk behandling av forprosjekt : 29.08,12.09,19.09 eller på ekstraordinært kommunestyremøte </a:t>
            </a:r>
            <a:r>
              <a:rPr lang="nb-NO" dirty="0" smtClean="0"/>
              <a:t>i oktober</a:t>
            </a:r>
            <a:endParaRPr lang="nb-NO" dirty="0"/>
          </a:p>
          <a:p>
            <a:r>
              <a:rPr lang="nb-NO" dirty="0"/>
              <a:t>Utlysing av prosjekt på </a:t>
            </a:r>
            <a:r>
              <a:rPr lang="nb-NO" dirty="0" err="1"/>
              <a:t>Doffin</a:t>
            </a:r>
            <a:r>
              <a:rPr lang="nb-NO" dirty="0"/>
              <a:t> i sept.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96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Arbeidsgruppa skoleutbygging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Johan Søfteland, oppvekst</a:t>
            </a:r>
          </a:p>
          <a:p>
            <a:r>
              <a:rPr lang="nb-NO" dirty="0" smtClean="0"/>
              <a:t>Øyvind Thømt, PLT</a:t>
            </a:r>
          </a:p>
          <a:p>
            <a:r>
              <a:rPr lang="nb-NO" dirty="0" smtClean="0"/>
              <a:t>Øyvind Nordberg, PLT</a:t>
            </a:r>
          </a:p>
          <a:p>
            <a:r>
              <a:rPr lang="nb-NO" dirty="0" smtClean="0"/>
              <a:t>Hege Brødholt, Vestgård skole</a:t>
            </a:r>
          </a:p>
          <a:p>
            <a:r>
              <a:rPr lang="nb-NO" dirty="0" smtClean="0"/>
              <a:t>Anne Kiserud, VO Vestgård skole</a:t>
            </a:r>
          </a:p>
          <a:p>
            <a:r>
              <a:rPr lang="nb-NO" dirty="0" smtClean="0"/>
              <a:t>Åge Kåsen, PLT/Vestgård skole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Anne Jorid Thomassen Næss, Kirkelund skole</a:t>
            </a:r>
          </a:p>
          <a:p>
            <a:r>
              <a:rPr lang="nb-NO" dirty="0"/>
              <a:t>Hans Petter Høntorp, AT/VO Kirkelund skole</a:t>
            </a:r>
          </a:p>
          <a:p>
            <a:r>
              <a:rPr lang="nb-NO" dirty="0"/>
              <a:t>Harald Søby, PLT/Kirkelund skole</a:t>
            </a:r>
          </a:p>
          <a:p>
            <a:r>
              <a:rPr lang="nb-NO" dirty="0"/>
              <a:t>May Lauritzen, arkitekt Østre Linje</a:t>
            </a:r>
          </a:p>
          <a:p>
            <a:r>
              <a:rPr lang="nb-NO" dirty="0"/>
              <a:t>Dag Eriksen, arkitekt Østre Linje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66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Referansegruppa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4280792" cy="4525963"/>
          </a:xfrm>
        </p:spPr>
        <p:txBody>
          <a:bodyPr>
            <a:normAutofit/>
          </a:bodyPr>
          <a:lstStyle/>
          <a:p>
            <a:r>
              <a:rPr lang="nb-NO" dirty="0"/>
              <a:t>Barn og </a:t>
            </a:r>
            <a:r>
              <a:rPr lang="nb-NO" dirty="0" smtClean="0"/>
              <a:t>unges repr., Tone Frorud (</a:t>
            </a:r>
            <a:r>
              <a:rPr lang="nb-NO" dirty="0" err="1" smtClean="0"/>
              <a:t>sekr</a:t>
            </a:r>
            <a:r>
              <a:rPr lang="nb-NO" dirty="0" smtClean="0"/>
              <a:t>)</a:t>
            </a:r>
          </a:p>
          <a:p>
            <a:r>
              <a:rPr lang="nb-NO" dirty="0"/>
              <a:t>HU-O : Richard Narvestad</a:t>
            </a:r>
          </a:p>
          <a:p>
            <a:r>
              <a:rPr lang="nb-NO" dirty="0"/>
              <a:t>HU-O : Mona Herstad Frorud</a:t>
            </a:r>
          </a:p>
          <a:p>
            <a:r>
              <a:rPr lang="nb-NO" dirty="0" smtClean="0"/>
              <a:t>Ungdomsrådet : Emil Enger, Natalie Christiansen, Liv Nora Frorud</a:t>
            </a:r>
          </a:p>
          <a:p>
            <a:r>
              <a:rPr lang="nb-NO" dirty="0" smtClean="0"/>
              <a:t>Elevråd Kirkelund:  </a:t>
            </a:r>
            <a:r>
              <a:rPr lang="nb-NO" dirty="0"/>
              <a:t>J</a:t>
            </a:r>
            <a:r>
              <a:rPr lang="nb-NO" dirty="0" smtClean="0"/>
              <a:t>oachim Sørensen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Elevråd Vestgård:  Maren Pedersen Dahl</a:t>
            </a:r>
          </a:p>
          <a:p>
            <a:r>
              <a:rPr lang="nb-NO" dirty="0"/>
              <a:t>FAU Kirkelund: Steinar Jahnsen</a:t>
            </a:r>
          </a:p>
          <a:p>
            <a:r>
              <a:rPr lang="nb-NO" dirty="0"/>
              <a:t>FAU Vestgård: Øyvind Enger </a:t>
            </a:r>
          </a:p>
          <a:p>
            <a:r>
              <a:rPr lang="nb-NO" dirty="0"/>
              <a:t>Fagforbundet: Tone Kjernsbekk</a:t>
            </a:r>
          </a:p>
          <a:p>
            <a:r>
              <a:rPr lang="nb-NO" dirty="0"/>
              <a:t>Utdanningsforbundet: Alex B. Sveen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02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Forprosjekt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8229600" cy="5688632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Bygger på vedtaket i kommunestyret 13.12. 16 </a:t>
            </a:r>
            <a:r>
              <a:rPr lang="nb-NO" sz="2400" i="1" dirty="0" smtClean="0"/>
              <a:t>Prosjektstyring - Organisering og ansvar ved gjennomføring av prosjekter. </a:t>
            </a:r>
          </a:p>
          <a:p>
            <a:r>
              <a:rPr lang="nb-NO" sz="2400" dirty="0" smtClean="0"/>
              <a:t>Arbeidsgruppa samarbeider med arkitekt om å få laget et </a:t>
            </a:r>
            <a:r>
              <a:rPr lang="nb-NO" sz="2400" dirty="0" err="1" smtClean="0"/>
              <a:t>Doffingrunnlag</a:t>
            </a:r>
            <a:r>
              <a:rPr lang="nb-NO" sz="2400" dirty="0" smtClean="0"/>
              <a:t> med kostnadsoverslag. Dette er også utgangspunkt for politisk behandling. Arbeidsgruppas arbeid fram til dette er prosess. </a:t>
            </a:r>
          </a:p>
          <a:p>
            <a:r>
              <a:rPr lang="nb-NO" sz="2400" dirty="0" smtClean="0"/>
              <a:t>Referansegruppa kommer med innspill til arbeidsgruppa underveis. </a:t>
            </a:r>
          </a:p>
          <a:p>
            <a:r>
              <a:rPr lang="nb-NO" sz="2400" dirty="0" smtClean="0"/>
              <a:t>Det kontraheres rådgivende ingeniører for RIBR, RIV, RIB, RIE og prosjektleder.</a:t>
            </a:r>
          </a:p>
          <a:p>
            <a:r>
              <a:rPr lang="nb-NO" sz="2400" dirty="0" smtClean="0"/>
              <a:t>Det lages </a:t>
            </a:r>
            <a:r>
              <a:rPr lang="nb-NO" sz="2400" dirty="0" err="1" smtClean="0"/>
              <a:t>kravsspesifikasjon</a:t>
            </a:r>
            <a:r>
              <a:rPr lang="nb-NO" sz="2400" dirty="0" smtClean="0"/>
              <a:t>. Hva skal bygges, hvordan, hvilke regler skal gjelde, HMS,</a:t>
            </a:r>
            <a:r>
              <a:rPr lang="nb-NO" sz="2400" dirty="0" err="1" smtClean="0"/>
              <a:t>Aml</a:t>
            </a:r>
            <a:r>
              <a:rPr lang="nb-NO" sz="2400" dirty="0" smtClean="0"/>
              <a:t>.,krav til </a:t>
            </a:r>
            <a:r>
              <a:rPr lang="nb-NO" sz="2400" dirty="0" err="1" smtClean="0"/>
              <a:t>underentrep</a:t>
            </a:r>
            <a:r>
              <a:rPr lang="nb-NO" sz="2400" dirty="0" smtClean="0"/>
              <a:t>.,andre prinsipper, som krav til å ha lærlinger.</a:t>
            </a:r>
          </a:p>
          <a:p>
            <a:r>
              <a:rPr lang="nb-NO" sz="2400" dirty="0" smtClean="0"/>
              <a:t>Kommunestyret må avgjøre entrepriseform- totalentreprise eller delentreprise.</a:t>
            </a:r>
          </a:p>
          <a:p>
            <a:r>
              <a:rPr lang="nb-NO" sz="2400" dirty="0" smtClean="0"/>
              <a:t>Når grunnlaget er klart blir det lagt ut på </a:t>
            </a:r>
            <a:r>
              <a:rPr lang="nb-NO" sz="2400" dirty="0" err="1" smtClean="0"/>
              <a:t>Doffin</a:t>
            </a:r>
            <a:r>
              <a:rPr lang="nb-NO" sz="2400" dirty="0" smtClean="0"/>
              <a:t>.</a:t>
            </a:r>
          </a:p>
          <a:p>
            <a:r>
              <a:rPr lang="nb-NO" sz="2400" dirty="0" smtClean="0"/>
              <a:t>En entreprenør vinner konkurransen. Tilbudet blir utgangspunkt for videre arbeid. </a:t>
            </a:r>
          </a:p>
          <a:p>
            <a:r>
              <a:rPr lang="nb-NO" sz="2400" dirty="0" smtClean="0"/>
              <a:t>Prosessen fortsetter med en prosjektleder og byggherrerepresentant. Arbeidsgruppa er prosjektgruppe. Referansegruppa spiller inn.</a:t>
            </a:r>
          </a:p>
          <a:p>
            <a:endParaRPr lang="nb-NO" sz="2400" dirty="0" smtClean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770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8892480" cy="31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6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66977" cy="314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0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8708"/>
            <a:ext cx="8928992" cy="59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7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67544" y="548680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1. Dybdelæring</a:t>
            </a:r>
          </a:p>
          <a:p>
            <a:r>
              <a:rPr lang="nb-NO" dirty="0"/>
              <a:t>Dybdelæring handler om elevenes gradvise utvikling av forståelse av begreper, metoder og sammenhenger innenfor et fagområde.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Det </a:t>
            </a:r>
            <a:r>
              <a:rPr lang="nb-NO" dirty="0"/>
              <a:t>handler også om å forstå temaer og problemstillinger som går på tvers av kunnskapsområder.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Dybdelæring </a:t>
            </a:r>
            <a:r>
              <a:rPr lang="nb-NO" dirty="0"/>
              <a:t>innebærer at elevene bruker sine evner til å analysere, løse problemer og reflektere over egen læring til å konstruere en varig forståelse.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Å </a:t>
            </a:r>
            <a:r>
              <a:rPr lang="nb-NO" dirty="0"/>
              <a:t>lære noe grundig og med god forståelse forutsetter aktiv deltagelse i egne læringsprosesser, bruk av læringsstrategier og evne til å vurdere egen mestring og fremgang.</a:t>
            </a:r>
            <a:endParaRPr lang="nb-NO" dirty="0">
              <a:effectLst/>
            </a:endParaRPr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2123728" y="4941168"/>
            <a:ext cx="6512511" cy="1143000"/>
          </a:xfrm>
        </p:spPr>
        <p:txBody>
          <a:bodyPr/>
          <a:lstStyle/>
          <a:p>
            <a:r>
              <a:rPr lang="nb-NO" dirty="0"/>
              <a:t>L</a:t>
            </a:r>
            <a:r>
              <a:rPr lang="nb-NO" dirty="0" smtClean="0"/>
              <a:t>UDVIGSENUTVALGET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53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6" y="1124744"/>
            <a:ext cx="8546622" cy="4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527" y="-18118"/>
            <a:ext cx="8083874" cy="1143000"/>
          </a:xfrm>
        </p:spPr>
        <p:txBody>
          <a:bodyPr/>
          <a:lstStyle/>
          <a:p>
            <a:r>
              <a:rPr lang="nb-NO" sz="3600" dirty="0" smtClean="0"/>
              <a:t>Klasserom og grupperom 1. </a:t>
            </a:r>
            <a:r>
              <a:rPr lang="nb-NO" sz="3600" dirty="0" err="1" smtClean="0"/>
              <a:t>etg</a:t>
            </a:r>
            <a:r>
              <a:rPr lang="nb-NO" sz="3600" dirty="0" smtClean="0"/>
              <a:t>.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40174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38"/>
            <a:ext cx="6512511" cy="1143000"/>
          </a:xfrm>
        </p:spPr>
        <p:txBody>
          <a:bodyPr/>
          <a:lstStyle/>
          <a:p>
            <a:r>
              <a:rPr lang="nb-NO" dirty="0" smtClean="0"/>
              <a:t>Garderober pr klasse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481138"/>
            <a:ext cx="64579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5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07704" y="4869160"/>
            <a:ext cx="6512511" cy="1143000"/>
          </a:xfrm>
        </p:spPr>
        <p:txBody>
          <a:bodyPr/>
          <a:lstStyle/>
          <a:p>
            <a:r>
              <a:rPr lang="nb-NO" dirty="0" smtClean="0"/>
              <a:t>Detalj Kirkelund</a:t>
            </a: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986"/>
            <a:ext cx="3381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 rot="16200000">
            <a:off x="-4573016" y="980728"/>
            <a:ext cx="6512511" cy="11430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66675"/>
            <a:ext cx="503872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2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48064" y="692696"/>
            <a:ext cx="3600400" cy="1143000"/>
          </a:xfrm>
        </p:spPr>
        <p:txBody>
          <a:bodyPr/>
          <a:lstStyle/>
          <a:p>
            <a:r>
              <a:rPr lang="nb-NO" sz="3600" dirty="0" smtClean="0"/>
              <a:t>Underetasje Kirkelund</a:t>
            </a:r>
            <a:endParaRPr lang="nb-NO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9721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3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Arealer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nb-NO" dirty="0" err="1" smtClean="0"/>
              <a:t>Ca</a:t>
            </a:r>
            <a:r>
              <a:rPr lang="nb-NO" dirty="0" smtClean="0"/>
              <a:t> 1800 m2 tilbygg i to etasjer og delvis kjeller</a:t>
            </a:r>
          </a:p>
          <a:p>
            <a:r>
              <a:rPr lang="nb-NO" dirty="0" smtClean="0"/>
              <a:t>Kvm-pris kr. 35 000,-</a:t>
            </a:r>
          </a:p>
          <a:p>
            <a:r>
              <a:rPr lang="nb-NO" dirty="0" smtClean="0"/>
              <a:t>Klasserom 80 m2 x 9</a:t>
            </a:r>
          </a:p>
          <a:p>
            <a:r>
              <a:rPr lang="nb-NO" dirty="0" smtClean="0"/>
              <a:t>Grupperom ca. 16 m2 x 9</a:t>
            </a:r>
          </a:p>
          <a:p>
            <a:r>
              <a:rPr lang="nb-NO" dirty="0" smtClean="0"/>
              <a:t>Foajeer og overgang til nabobygget.</a:t>
            </a:r>
          </a:p>
          <a:p>
            <a:r>
              <a:rPr lang="nb-NO" dirty="0" smtClean="0"/>
              <a:t>Garderober</a:t>
            </a:r>
          </a:p>
          <a:p>
            <a:r>
              <a:rPr lang="nb-NO" dirty="0" smtClean="0"/>
              <a:t>Universell utforming- heis</a:t>
            </a:r>
          </a:p>
          <a:p>
            <a:r>
              <a:rPr lang="nb-NO" dirty="0" smtClean="0"/>
              <a:t>Kjeller til vaktmester, renhold, lager, varemottak.(168 m2)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5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Vestgård skole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Areal ca. 300 m2 + 90 m2</a:t>
            </a:r>
          </a:p>
          <a:p>
            <a:r>
              <a:rPr lang="nb-NO" dirty="0" smtClean="0"/>
              <a:t>Arbeidsrom 5 x 36 m2, 6 m2 pr ansatt</a:t>
            </a:r>
          </a:p>
          <a:p>
            <a:r>
              <a:rPr lang="nb-NO" dirty="0" smtClean="0"/>
              <a:t>Kontorer til </a:t>
            </a:r>
            <a:r>
              <a:rPr lang="nb-NO" dirty="0" err="1" smtClean="0"/>
              <a:t>adm</a:t>
            </a:r>
            <a:r>
              <a:rPr lang="nb-NO" dirty="0" smtClean="0"/>
              <a:t>- 3x14m2</a:t>
            </a:r>
          </a:p>
          <a:p>
            <a:r>
              <a:rPr lang="nb-NO" dirty="0" smtClean="0"/>
              <a:t>Gang</a:t>
            </a:r>
          </a:p>
          <a:p>
            <a:r>
              <a:rPr lang="nb-NO" dirty="0" smtClean="0"/>
              <a:t>Utvidelse av personalrom </a:t>
            </a:r>
            <a:r>
              <a:rPr lang="nb-NO" dirty="0" err="1" smtClean="0"/>
              <a:t>ca</a:t>
            </a:r>
            <a:r>
              <a:rPr lang="nb-NO" dirty="0" smtClean="0"/>
              <a:t> 40 m2</a:t>
            </a:r>
          </a:p>
          <a:p>
            <a:r>
              <a:rPr lang="nb-NO" dirty="0" smtClean="0"/>
              <a:t>Nytt klasserom 60 m2 + gang og toalett</a:t>
            </a:r>
          </a:p>
          <a:p>
            <a:r>
              <a:rPr lang="nb-NO" dirty="0" smtClean="0"/>
              <a:t>Ombygging av resepsjon, møterom og klasserom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40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678177" cy="484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9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04679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4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576388"/>
            <a:ext cx="75819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9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88992"/>
            <a:ext cx="8639497" cy="49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5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19125"/>
            <a:ext cx="78867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077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9139"/>
            <a:ext cx="7056784" cy="662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87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40837" cy="565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676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8529"/>
            <a:ext cx="5400599" cy="67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7889" y="4725144"/>
            <a:ext cx="8466964" cy="1143000"/>
          </a:xfrm>
        </p:spPr>
        <p:txBody>
          <a:bodyPr/>
          <a:lstStyle/>
          <a:p>
            <a:pPr algn="ctr"/>
            <a:r>
              <a:rPr lang="nb-NO" dirty="0" smtClean="0"/>
              <a:t>Kostnader for tidlig å konkludere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6912768" cy="5328592"/>
          </a:xfrm>
        </p:spPr>
        <p:txBody>
          <a:bodyPr>
            <a:normAutofit/>
          </a:bodyPr>
          <a:lstStyle/>
          <a:p>
            <a:r>
              <a:rPr lang="nb-NO" dirty="0" smtClean="0"/>
              <a:t>Skisseprosjektet så langt:</a:t>
            </a:r>
          </a:p>
          <a:p>
            <a:r>
              <a:rPr lang="nb-NO" dirty="0" smtClean="0"/>
              <a:t>Vestgård skole : 350   m2   </a:t>
            </a:r>
          </a:p>
          <a:p>
            <a:r>
              <a:rPr lang="nb-NO" dirty="0" smtClean="0"/>
              <a:t>Kirkelund skole: 1800 m2 </a:t>
            </a:r>
          </a:p>
          <a:p>
            <a:r>
              <a:rPr lang="nb-NO" dirty="0" smtClean="0"/>
              <a:t>Varmesentral Kirkelund/Sollia:</a:t>
            </a:r>
            <a:r>
              <a:rPr lang="nb-NO" dirty="0"/>
              <a:t> ?</a:t>
            </a:r>
            <a:r>
              <a:rPr lang="nb-NO" dirty="0" smtClean="0"/>
              <a:t>	</a:t>
            </a:r>
            <a:r>
              <a:rPr lang="nb-NO" dirty="0"/>
              <a:t> </a:t>
            </a:r>
            <a:r>
              <a:rPr lang="nb-NO" dirty="0" smtClean="0"/>
              <a:t> </a:t>
            </a:r>
          </a:p>
          <a:p>
            <a:r>
              <a:rPr lang="nb-NO" dirty="0" smtClean="0"/>
              <a:t>Uteområde Kirkelund:    ?            </a:t>
            </a:r>
          </a:p>
          <a:p>
            <a:r>
              <a:rPr lang="nb-NO" dirty="0" smtClean="0"/>
              <a:t>Trafikkavvikling/park. Kirkelund:     </a:t>
            </a:r>
          </a:p>
          <a:p>
            <a:r>
              <a:rPr lang="nb-NO" dirty="0" smtClean="0"/>
              <a:t>Trafikkavvikling Vestgård:               nærmiljøanlegg, trafikksikring: 			</a:t>
            </a:r>
          </a:p>
          <a:p>
            <a:r>
              <a:rPr lang="nb-NO" dirty="0" smtClean="0"/>
              <a:t>Reserver/marginer</a:t>
            </a:r>
          </a:p>
          <a:p>
            <a:r>
              <a:rPr lang="nb-NO" dirty="0" smtClean="0"/>
              <a:t>Inventar og utstyr		</a:t>
            </a:r>
          </a:p>
          <a:p>
            <a:pPr marL="0" indent="0">
              <a:buNone/>
            </a:pPr>
            <a:r>
              <a:rPr lang="nb-NO" dirty="0" smtClean="0"/>
              <a:t>			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59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03648" y="4509120"/>
            <a:ext cx="6512511" cy="1143000"/>
          </a:xfrm>
        </p:spPr>
        <p:txBody>
          <a:bodyPr/>
          <a:lstStyle/>
          <a:p>
            <a:r>
              <a:rPr lang="nb-NO" dirty="0" err="1" smtClean="0"/>
              <a:t>Bebe</a:t>
            </a:r>
            <a:r>
              <a:rPr lang="nb-NO" dirty="0" smtClean="0"/>
              <a:t>- de seks designgrep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424936" cy="3888432"/>
          </a:xfrm>
        </p:spPr>
        <p:txBody>
          <a:bodyPr/>
          <a:lstStyle/>
          <a:p>
            <a:pPr marL="45720" indent="0">
              <a:buNone/>
            </a:pPr>
            <a:r>
              <a:rPr lang="nb-NO" b="1" dirty="0" smtClean="0"/>
              <a:t>1.Behov </a:t>
            </a:r>
            <a:r>
              <a:rPr lang="nb-NO" b="1" dirty="0"/>
              <a:t>for fysisk stabilitet og </a:t>
            </a:r>
            <a:r>
              <a:rPr lang="nb-NO" b="1" dirty="0" err="1" smtClean="0"/>
              <a:t>destabilitet</a:t>
            </a:r>
            <a:endParaRPr lang="nb-NO" b="1" dirty="0" smtClean="0"/>
          </a:p>
          <a:p>
            <a:pPr marL="45720" indent="0">
              <a:buNone/>
            </a:pPr>
            <a:r>
              <a:rPr lang="nb-NO" b="1" dirty="0" smtClean="0"/>
              <a:t>2.Fysiske </a:t>
            </a:r>
            <a:r>
              <a:rPr lang="nb-NO" b="1" dirty="0"/>
              <a:t>rammer som fremmer </a:t>
            </a:r>
            <a:r>
              <a:rPr lang="nb-NO" b="1" dirty="0" err="1" smtClean="0"/>
              <a:t>flow</a:t>
            </a:r>
            <a:endParaRPr lang="nb-NO" b="1" dirty="0" smtClean="0"/>
          </a:p>
          <a:p>
            <a:pPr marL="45720" indent="0">
              <a:buNone/>
            </a:pPr>
            <a:r>
              <a:rPr lang="nb-NO" b="1" dirty="0" smtClean="0"/>
              <a:t>3.Sammenheng </a:t>
            </a:r>
            <a:r>
              <a:rPr lang="nb-NO" b="1" dirty="0"/>
              <a:t>og </a:t>
            </a:r>
            <a:r>
              <a:rPr lang="nb-NO" b="1" dirty="0" smtClean="0"/>
              <a:t>tydelighet</a:t>
            </a:r>
          </a:p>
          <a:p>
            <a:pPr marL="45720" indent="0">
              <a:buNone/>
            </a:pPr>
            <a:r>
              <a:rPr lang="nb-NO" b="1" dirty="0" smtClean="0"/>
              <a:t>4.Eierskap </a:t>
            </a:r>
            <a:r>
              <a:rPr lang="nb-NO" b="1" dirty="0"/>
              <a:t>og </a:t>
            </a:r>
            <a:r>
              <a:rPr lang="nb-NO" b="1" dirty="0" smtClean="0"/>
              <a:t>motivasjon</a:t>
            </a:r>
          </a:p>
          <a:p>
            <a:pPr marL="45720" indent="0">
              <a:buNone/>
            </a:pPr>
            <a:r>
              <a:rPr lang="nb-NO" b="1" dirty="0" smtClean="0"/>
              <a:t>5.Den </a:t>
            </a:r>
            <a:r>
              <a:rPr lang="nb-NO" b="1" dirty="0"/>
              <a:t>kreative </a:t>
            </a:r>
            <a:r>
              <a:rPr lang="nb-NO" b="1" dirty="0" smtClean="0"/>
              <a:t>prosessen</a:t>
            </a:r>
          </a:p>
          <a:p>
            <a:pPr marL="45720" indent="0">
              <a:buNone/>
            </a:pPr>
            <a:r>
              <a:rPr lang="nb-NO" b="1" dirty="0" smtClean="0"/>
              <a:t>6.Fysiske </a:t>
            </a:r>
            <a:r>
              <a:rPr lang="nb-NO" b="1" dirty="0"/>
              <a:t>rammer som skaper kommunikasjon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98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5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Ide – funksjonsbeskrivelse Kirkelund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Bygge for framtida</a:t>
            </a:r>
          </a:p>
          <a:p>
            <a:r>
              <a:rPr lang="nb-NO" dirty="0" smtClean="0"/>
              <a:t>Åpenhet</a:t>
            </a:r>
            <a:endParaRPr lang="nb-NO" dirty="0"/>
          </a:p>
          <a:p>
            <a:r>
              <a:rPr lang="nb-NO" dirty="0"/>
              <a:t>Transparens</a:t>
            </a:r>
          </a:p>
          <a:p>
            <a:r>
              <a:rPr lang="nb-NO" dirty="0" smtClean="0"/>
              <a:t>Fleksibilitet</a:t>
            </a:r>
          </a:p>
          <a:p>
            <a:r>
              <a:rPr lang="nb-NO" dirty="0" smtClean="0"/>
              <a:t>Hele bygget er læringsareal.</a:t>
            </a:r>
            <a:endParaRPr lang="nb-NO" dirty="0"/>
          </a:p>
          <a:p>
            <a:r>
              <a:rPr lang="nb-NO" dirty="0" smtClean="0"/>
              <a:t>Estetisk </a:t>
            </a:r>
            <a:r>
              <a:rPr lang="nb-NO" dirty="0"/>
              <a:t>utforming som innbyr til å komme inn, være og lære.</a:t>
            </a:r>
          </a:p>
          <a:p>
            <a:r>
              <a:rPr lang="nb-NO" dirty="0" smtClean="0"/>
              <a:t>Miljø, renhold-Innesko</a:t>
            </a:r>
            <a:endParaRPr lang="nb-NO" dirty="0"/>
          </a:p>
          <a:p>
            <a:r>
              <a:rPr lang="nb-NO" dirty="0" smtClean="0"/>
              <a:t>Inspirerende </a:t>
            </a:r>
            <a:r>
              <a:rPr lang="nb-NO" dirty="0"/>
              <a:t>uteområde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31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Ide – </a:t>
            </a:r>
            <a:r>
              <a:rPr lang="nb-NO" dirty="0" smtClean="0"/>
              <a:t>generell funksjonsbeskrivelse </a:t>
            </a:r>
            <a:r>
              <a:rPr lang="nb-NO" dirty="0"/>
              <a:t>Kirkelund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nb-NO" dirty="0"/>
              <a:t>Egen inngang </a:t>
            </a:r>
            <a:r>
              <a:rPr lang="nb-NO" dirty="0" smtClean="0"/>
              <a:t>pr. </a:t>
            </a:r>
            <a:r>
              <a:rPr lang="nb-NO" dirty="0"/>
              <a:t>trinn med garderober</a:t>
            </a:r>
          </a:p>
          <a:p>
            <a:r>
              <a:rPr lang="nb-NO" dirty="0"/>
              <a:t>3 klasserom for inntil 75-80 elever pr trinn</a:t>
            </a:r>
          </a:p>
          <a:p>
            <a:r>
              <a:rPr lang="nb-NO" dirty="0"/>
              <a:t>Ett grupperom pr. </a:t>
            </a:r>
            <a:r>
              <a:rPr lang="nb-NO" dirty="0" smtClean="0"/>
              <a:t>klasse</a:t>
            </a:r>
          </a:p>
          <a:p>
            <a:r>
              <a:rPr lang="nb-NO" dirty="0" smtClean="0"/>
              <a:t>Skyvevegger- åpne opp ved behov.</a:t>
            </a:r>
            <a:endParaRPr lang="nb-NO" dirty="0"/>
          </a:p>
          <a:p>
            <a:r>
              <a:rPr lang="nb-NO" dirty="0" smtClean="0"/>
              <a:t>Åpne arealer i tilknytning til klasseromma</a:t>
            </a:r>
          </a:p>
          <a:p>
            <a:r>
              <a:rPr lang="nb-NO" dirty="0" smtClean="0"/>
              <a:t>Variert møblering.</a:t>
            </a:r>
            <a:endParaRPr lang="nb-NO" dirty="0"/>
          </a:p>
          <a:p>
            <a:r>
              <a:rPr lang="nb-NO" dirty="0" smtClean="0"/>
              <a:t>Overgang </a:t>
            </a:r>
            <a:r>
              <a:rPr lang="nb-NO" dirty="0"/>
              <a:t>til den gamle </a:t>
            </a:r>
            <a:r>
              <a:rPr lang="nb-NO" dirty="0" smtClean="0"/>
              <a:t>framhaldsskolen.</a:t>
            </a:r>
            <a:endParaRPr lang="nb-NO" dirty="0"/>
          </a:p>
          <a:p>
            <a:r>
              <a:rPr lang="nb-NO" dirty="0"/>
              <a:t>Universell utforming</a:t>
            </a:r>
          </a:p>
          <a:p>
            <a:r>
              <a:rPr lang="nb-NO" dirty="0"/>
              <a:t>Overbygg/leskur.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88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 dirty="0" smtClean="0"/>
              <a:t>Vestgård skole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Arbeidsrom for lærere</a:t>
            </a:r>
          </a:p>
          <a:p>
            <a:r>
              <a:rPr lang="nb-NO" dirty="0" smtClean="0"/>
              <a:t>Møterom</a:t>
            </a:r>
          </a:p>
          <a:p>
            <a:r>
              <a:rPr lang="nb-NO" dirty="0" smtClean="0"/>
              <a:t>Personalrom</a:t>
            </a:r>
          </a:p>
          <a:p>
            <a:r>
              <a:rPr lang="nb-NO" dirty="0" smtClean="0"/>
              <a:t>Kontorer</a:t>
            </a:r>
          </a:p>
          <a:p>
            <a:r>
              <a:rPr lang="nb-NO" dirty="0" smtClean="0"/>
              <a:t>Klasserom til praktisk-estetiske fag/ferdigheter</a:t>
            </a:r>
          </a:p>
          <a:p>
            <a:pPr marL="0" indent="0">
              <a:buNone/>
            </a:pPr>
            <a:r>
              <a:rPr lang="nb-NO" b="1" dirty="0" smtClean="0"/>
              <a:t>Ide:</a:t>
            </a:r>
          </a:p>
          <a:p>
            <a:pPr marL="0" indent="0">
              <a:buNone/>
            </a:pPr>
            <a:r>
              <a:rPr lang="nb-NO" dirty="0" smtClean="0"/>
              <a:t>Det profesjonelle læringsfellesskapet</a:t>
            </a:r>
          </a:p>
          <a:p>
            <a:pPr marL="0" indent="0">
              <a:buNone/>
            </a:pPr>
            <a:r>
              <a:rPr lang="nb-NO" dirty="0" smtClean="0"/>
              <a:t>Fleksibel bruk av rommene</a:t>
            </a:r>
          </a:p>
          <a:p>
            <a:pPr marL="0" indent="0">
              <a:buNone/>
            </a:pPr>
            <a:r>
              <a:rPr lang="nb-NO" dirty="0" smtClean="0"/>
              <a:t>Øke trivselen for ansatte og elever</a:t>
            </a:r>
          </a:p>
          <a:p>
            <a:pPr marL="0" indent="0">
              <a:buNone/>
            </a:pPr>
            <a:r>
              <a:rPr lang="nb-NO" dirty="0" smtClean="0"/>
              <a:t>Funksjonelle arbeidsplasser og kontorer</a:t>
            </a:r>
          </a:p>
          <a:p>
            <a:pPr marL="0" indent="0">
              <a:buNone/>
            </a:pPr>
            <a:r>
              <a:rPr lang="nb-NO" dirty="0" smtClean="0"/>
              <a:t>Lys og luft</a:t>
            </a:r>
          </a:p>
          <a:p>
            <a:pPr marL="0" indent="0">
              <a:buNone/>
            </a:pPr>
            <a:r>
              <a:rPr lang="nb-NO" dirty="0" smtClean="0"/>
              <a:t>Aktivitet</a:t>
            </a:r>
          </a:p>
          <a:p>
            <a:pPr marL="0" indent="0">
              <a:buNone/>
            </a:pPr>
            <a:r>
              <a:rPr lang="nb-NO" dirty="0" smtClean="0"/>
              <a:t>Utnytte eksisterende areal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104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Opprinnelig vedtak i KS i 2014: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Tredje byggetrinn </a:t>
            </a:r>
            <a:r>
              <a:rPr lang="nb-NO" dirty="0"/>
              <a:t>K</a:t>
            </a:r>
            <a:r>
              <a:rPr lang="nb-NO" dirty="0" smtClean="0"/>
              <a:t>irkelund</a:t>
            </a:r>
          </a:p>
          <a:p>
            <a:r>
              <a:rPr lang="nb-NO" dirty="0" smtClean="0"/>
              <a:t>Flatskolen låneramme 50 mill. i øk. planen</a:t>
            </a:r>
          </a:p>
          <a:p>
            <a:r>
              <a:rPr lang="nb-NO" dirty="0" smtClean="0"/>
              <a:t>Beregnet kostnad varmesentral kr. 5 mill.</a:t>
            </a:r>
          </a:p>
        </p:txBody>
      </p:sp>
    </p:spTree>
    <p:extLst>
      <p:ext uri="{BB962C8B-B14F-4D97-AF65-F5344CB8AC3E}">
        <p14:creationId xmlns:p14="http://schemas.microsoft.com/office/powerpoint/2010/main" val="37722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ert">
  <a:themeElements>
    <a:clrScheme name="Integrer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ert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ert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718</TotalTime>
  <Words>1097</Words>
  <Application>Microsoft Office PowerPoint</Application>
  <PresentationFormat>Skjermfremvisning (4:3)</PresentationFormat>
  <Paragraphs>175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5" baseType="lpstr">
      <vt:lpstr>Integrert</vt:lpstr>
      <vt:lpstr>FRAMTIDAS LÆRINGSMILJØ</vt:lpstr>
      <vt:lpstr>LUDVIGSENUTVALGET</vt:lpstr>
      <vt:lpstr>PowerPoint-presentasjon</vt:lpstr>
      <vt:lpstr>Bebe- de seks designgrep</vt:lpstr>
      <vt:lpstr>PowerPoint-presentasjon</vt:lpstr>
      <vt:lpstr>Ide – funksjonsbeskrivelse Kirkelund</vt:lpstr>
      <vt:lpstr>Ide – generell funksjonsbeskrivelse Kirkelund</vt:lpstr>
      <vt:lpstr>Vestgård skole</vt:lpstr>
      <vt:lpstr>Opprinnelig vedtak i KS i 2014: </vt:lpstr>
      <vt:lpstr>Vedtak i KS juni 2016</vt:lpstr>
      <vt:lpstr>Skoleutbygginga Skiptvet</vt:lpstr>
      <vt:lpstr>Status utbyggingsprosjekt på skolene i Skiptvet. </vt:lpstr>
      <vt:lpstr>Framdrift :  </vt:lpstr>
      <vt:lpstr>Arbeidsgruppa skoleutbygging</vt:lpstr>
      <vt:lpstr>Referansegruppa </vt:lpstr>
      <vt:lpstr>Forprosjekt</vt:lpstr>
      <vt:lpstr>PowerPoint-presentasjon</vt:lpstr>
      <vt:lpstr>PowerPoint-presentasjon</vt:lpstr>
      <vt:lpstr>PowerPoint-presentasjon</vt:lpstr>
      <vt:lpstr>Klasserom og grupperom 1. etg.</vt:lpstr>
      <vt:lpstr>Garderober pr klasse</vt:lpstr>
      <vt:lpstr>Detalj Kirkelund</vt:lpstr>
      <vt:lpstr>PowerPoint-presentasjon</vt:lpstr>
      <vt:lpstr>Underetasje Kirkelund</vt:lpstr>
      <vt:lpstr>Arealer </vt:lpstr>
      <vt:lpstr>Vestgård skole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Kostnader for tidlig å konkludere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Opprinnelig vedtak i KS i 2014:</dc:title>
  <dc:creator>Johan Søfteland</dc:creator>
  <cp:lastModifiedBy>Monica Muldal</cp:lastModifiedBy>
  <cp:revision>13</cp:revision>
  <dcterms:created xsi:type="dcterms:W3CDTF">2017-05-23T12:37:27Z</dcterms:created>
  <dcterms:modified xsi:type="dcterms:W3CDTF">2017-06-13T11:38:58Z</dcterms:modified>
</cp:coreProperties>
</file>